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70" r:id="rId8"/>
    <p:sldId id="263" r:id="rId9"/>
    <p:sldId id="266" r:id="rId10"/>
    <p:sldId id="267" r:id="rId11"/>
    <p:sldId id="268" r:id="rId12"/>
    <p:sldId id="271" r:id="rId13"/>
    <p:sldId id="272" r:id="rId14"/>
  </p:sldIdLst>
  <p:sldSz cx="18288000" cy="10287000"/>
  <p:notesSz cx="6858000" cy="9144000"/>
  <p:embeddedFontLst>
    <p:embeddedFont>
      <p:font typeface="Garet ExtraBold" panose="020B0604020202020204" charset="0"/>
      <p:regular r:id="rId15"/>
    </p:embeddedFont>
    <p:embeddedFont>
      <p:font typeface="Montserrat" panose="00000500000000000000" pitchFamily="2" charset="0"/>
      <p:regular r:id="rId16"/>
      <p:italic r:id="rId17"/>
      <p:boldItalic r:id="rId18"/>
    </p:embeddedFont>
    <p:embeddedFont>
      <p:font typeface="Montserrat Ex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hyperlink" Target="http://www.pngall.com/innovation-png" TargetMode="External"/><Relationship Id="rId5" Type="http://schemas.openxmlformats.org/officeDocument/2006/relationships/image" Target="../media/image20.svg"/><Relationship Id="rId15" Type="http://schemas.openxmlformats.org/officeDocument/2006/relationships/hyperlink" Target="https://pixabay.com/en/globe-earth-world-globalization-818583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roup-together-teamwork-icon-1824146/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13.svg"/><Relationship Id="rId7" Type="http://schemas.microsoft.com/office/2007/relationships/hdphoto" Target="../media/hdphoto2.wdp"/><Relationship Id="rId12" Type="http://schemas.openxmlformats.org/officeDocument/2006/relationships/hyperlink" Target="https://pixabay.com/vectors/cycle-phase-change-process-diagram-201953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.svg"/><Relationship Id="rId10" Type="http://schemas.openxmlformats.org/officeDocument/2006/relationships/hyperlink" Target="https://pixabay.com/en/human-resources-hr-management-1181577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hyperlink" Target="https://pixabay.com/en/abstract-art-cooperation-earth-1297926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4508" y="2727635"/>
            <a:ext cx="9038984" cy="413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Introduction of Management</a:t>
            </a:r>
          </a:p>
          <a:p>
            <a:pPr algn="ctr"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For</a:t>
            </a:r>
          </a:p>
          <a:p>
            <a:pPr algn="ctr">
              <a:lnSpc>
                <a:spcPts val="7987"/>
              </a:lnSpc>
            </a:pPr>
            <a:r>
              <a:rPr lang="en-US" sz="7607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Engineers</a:t>
            </a:r>
          </a:p>
        </p:txBody>
      </p:sp>
      <p:sp>
        <p:nvSpPr>
          <p:cNvPr id="5" name="Freeform 5"/>
          <p:cNvSpPr/>
          <p:nvPr/>
        </p:nvSpPr>
        <p:spPr>
          <a:xfrm rot="553900">
            <a:off x="-1103269" y="6104991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4050" y="3619500"/>
            <a:ext cx="14439900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7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Concept Of Administration</a:t>
            </a:r>
          </a:p>
        </p:txBody>
      </p:sp>
      <p:sp>
        <p:nvSpPr>
          <p:cNvPr id="5" name="Freeform 5"/>
          <p:cNvSpPr/>
          <p:nvPr/>
        </p:nvSpPr>
        <p:spPr>
          <a:xfrm rot="-1659716">
            <a:off x="5473586" y="4761121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6" y="0"/>
                </a:lnTo>
                <a:lnTo>
                  <a:pt x="20881676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5300" y="683632"/>
            <a:ext cx="174679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sz="60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First School of Thought: Classical School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26694-0356-2930-8D0E-CF1688A5D4CF}"/>
              </a:ext>
            </a:extLst>
          </p:cNvPr>
          <p:cNvSpPr txBox="1"/>
          <p:nvPr/>
        </p:nvSpPr>
        <p:spPr>
          <a:xfrm>
            <a:off x="838200" y="2552700"/>
            <a:ext cx="16916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Classical School of thought focuses on efficiency, productivity, and organizational structure. Key contributors include: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Frederick W. Taylor</a:t>
            </a:r>
            <a:r>
              <a:rPr lang="en-US" sz="3600" dirty="0">
                <a:solidFill>
                  <a:schemeClr val="bg1"/>
                </a:solidFill>
              </a:rPr>
              <a:t>: Known for Scientific Management, which emphasizes time and motion studies, standardization, and specialization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Henri Fayol</a:t>
            </a:r>
            <a:r>
              <a:rPr lang="en-US" sz="3600" dirty="0">
                <a:solidFill>
                  <a:schemeClr val="bg1"/>
                </a:solidFill>
              </a:rPr>
              <a:t>: Developed Administrative Theory, outlining principles of management such as division of work, authority, discipline, unity of command, and centralization.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Max Weber</a:t>
            </a:r>
            <a:r>
              <a:rPr lang="en-US" sz="3600" dirty="0">
                <a:solidFill>
                  <a:schemeClr val="bg1"/>
                </a:solidFill>
              </a:rPr>
              <a:t>: Introduced Bureaucratic Theory, advocating for a structured hierarchy, clear rules, and a rational-legal authority to ensure efficiency and predictability.</a:t>
            </a:r>
          </a:p>
          <a:p>
            <a:endParaRPr lang="en-IN" sz="360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5300" y="683632"/>
            <a:ext cx="174679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sz="48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Second School of Thought: Human Relations School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26694-0356-2930-8D0E-CF1688A5D4CF}"/>
              </a:ext>
            </a:extLst>
          </p:cNvPr>
          <p:cNvSpPr txBox="1"/>
          <p:nvPr/>
        </p:nvSpPr>
        <p:spPr>
          <a:xfrm>
            <a:off x="515300" y="2299313"/>
            <a:ext cx="16916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Human Relations School emerged as a response to the limitations of the Classical School, emphasizing the social and psychological aspects of work. Key contributors include: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Elton Mayo</a:t>
            </a:r>
            <a:r>
              <a:rPr lang="en-US" sz="3600" dirty="0">
                <a:solidFill>
                  <a:schemeClr val="bg1"/>
                </a:solidFill>
              </a:rPr>
              <a:t>: Conducted the Hawthorne Studies, highlighting the importance of social relations, worker satisfaction, and the informal organization.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Abraham Maslow</a:t>
            </a:r>
            <a:r>
              <a:rPr lang="en-US" sz="3600" dirty="0">
                <a:solidFill>
                  <a:schemeClr val="bg1"/>
                </a:solidFill>
              </a:rPr>
              <a:t>: Developed the Hierarchy of Needs theory, suggesting that fulfilling employees' psychological and self-fulfillment needs leads to motivation and productivity.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Douglas McGregor</a:t>
            </a:r>
            <a:r>
              <a:rPr lang="en-US" sz="3600" dirty="0">
                <a:solidFill>
                  <a:schemeClr val="bg1"/>
                </a:solidFill>
              </a:rPr>
              <a:t>: Proposed Theory X and Theory Y, contrasting traditional authoritative management (Theory X) with a more participative and trusting approach (Theory Y).</a:t>
            </a:r>
          </a:p>
        </p:txBody>
      </p:sp>
    </p:spTree>
    <p:extLst>
      <p:ext uri="{BB962C8B-B14F-4D97-AF65-F5344CB8AC3E}">
        <p14:creationId xmlns:p14="http://schemas.microsoft.com/office/powerpoint/2010/main" val="244295438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5300" y="0"/>
            <a:ext cx="17467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87"/>
              </a:lnSpc>
            </a:pPr>
            <a:r>
              <a:rPr lang="en-US" sz="40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Third School of Thought: Systems and Contingency School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626694-0356-2930-8D0E-CF1688A5D4CF}"/>
              </a:ext>
            </a:extLst>
          </p:cNvPr>
          <p:cNvSpPr txBox="1"/>
          <p:nvPr/>
        </p:nvSpPr>
        <p:spPr>
          <a:xfrm>
            <a:off x="491237" y="1357848"/>
            <a:ext cx="169164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The Systems and Contingency School views organizations as complex systems that must adapt to their environments. Key contributors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Ludwig von </a:t>
            </a: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Bertalanffy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: Introduced General Systems Theory, suggesting that organizations are open systems interacting with their environment, requiring holistic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Joan Woodward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: Developed the Contingency Theory, arguing that organizational effectiveness depends on fitting the organizational structure to the environment and technology.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James D. Thompson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: Emphasized that organizations must cope with uncertainty and align their internal processes with external demands to achieve stability and effectiveness.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83321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201973">
            <a:off x="8039224" y="-2228692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9600" y="447039"/>
            <a:ext cx="13563600" cy="1772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Management as : </a:t>
            </a:r>
          </a:p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Science or Art or Profession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96491A-8499-AEC7-A3CD-F14DA5B6B5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19200" y="2914339"/>
            <a:ext cx="4258382" cy="6039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E68414-FAC6-381B-E618-342DC1104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2882600"/>
            <a:ext cx="4258382" cy="6037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8FE005-A452-6223-2C9A-CC4ECA56A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2914339"/>
            <a:ext cx="4258382" cy="60692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C9D9BFF-DA9A-B704-30AE-49343C6DB760}"/>
              </a:ext>
            </a:extLst>
          </p:cNvPr>
          <p:cNvSpPr txBox="1"/>
          <p:nvPr/>
        </p:nvSpPr>
        <p:spPr>
          <a:xfrm>
            <a:off x="3810000" y="2019300"/>
            <a:ext cx="1059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Henri Fayol: "To manage is to forecast and plan, to organize, to command, to coordinate and to control."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A8593-E753-C92D-02FA-9A5EAE8E5B4C}"/>
              </a:ext>
            </a:extLst>
          </p:cNvPr>
          <p:cNvSpPr txBox="1"/>
          <p:nvPr/>
        </p:nvSpPr>
        <p:spPr>
          <a:xfrm>
            <a:off x="3830053" y="4112448"/>
            <a:ext cx="1059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Frederick Winslow Taylor: "Management is the art of knowing what you want to do and then seeing that it is done in the best and cheapest way."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E9344-84AE-BFD6-5EE9-092092735D21}"/>
              </a:ext>
            </a:extLst>
          </p:cNvPr>
          <p:cNvSpPr txBox="1"/>
          <p:nvPr/>
        </p:nvSpPr>
        <p:spPr>
          <a:xfrm>
            <a:off x="3810000" y="6551355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Peter Drucker: "management is defined as the practice of enabling groups of people with different knowledge, skills, and backgrounds to work together toward a common goal. This goal is often the company’s mission that either you or a higher-up is responsible for creating.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1196281" y="222653"/>
            <a:ext cx="15757214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7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Definitions of Management</a:t>
            </a:r>
          </a:p>
        </p:txBody>
      </p:sp>
      <p:pic>
        <p:nvPicPr>
          <p:cNvPr id="1028" name="Picture 4" descr="Henri Fayol - Wikipedia">
            <a:extLst>
              <a:ext uri="{FF2B5EF4-FFF2-40B4-BE49-F238E27FC236}">
                <a16:creationId xmlns:a16="http://schemas.microsoft.com/office/drawing/2014/main" id="{A44E0B3F-0C40-5FA6-8444-607FFCCA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47883"/>
            <a:ext cx="1885950" cy="175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natan Reshef: Taylor's Scientific ...">
            <a:extLst>
              <a:ext uri="{FF2B5EF4-FFF2-40B4-BE49-F238E27FC236}">
                <a16:creationId xmlns:a16="http://schemas.microsoft.com/office/drawing/2014/main" id="{125083A5-48F2-8973-3DE2-B18318CB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86" y="4112447"/>
            <a:ext cx="1857375" cy="175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33A083-66F2-9046-09BA-767B09E45CA7}"/>
              </a:ext>
            </a:extLst>
          </p:cNvPr>
          <p:cNvSpPr/>
          <p:nvPr/>
        </p:nvSpPr>
        <p:spPr>
          <a:xfrm>
            <a:off x="1404186" y="6667500"/>
            <a:ext cx="1853364" cy="1753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DC5F81-8B76-FA64-0F36-FC5B195873C7}"/>
              </a:ext>
            </a:extLst>
          </p:cNvPr>
          <p:cNvSpPr/>
          <p:nvPr/>
        </p:nvSpPr>
        <p:spPr>
          <a:xfrm>
            <a:off x="1527008" y="6819454"/>
            <a:ext cx="1673392" cy="152444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039600" y="-8253161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5" name="Freeform 5"/>
          <p:cNvSpPr/>
          <p:nvPr/>
        </p:nvSpPr>
        <p:spPr>
          <a:xfrm rot="-2256539">
            <a:off x="13052366" y="6983188"/>
            <a:ext cx="8663258" cy="6269049"/>
          </a:xfrm>
          <a:custGeom>
            <a:avLst/>
            <a:gdLst/>
            <a:ahLst/>
            <a:cxnLst/>
            <a:rect l="l" t="t" r="r" b="b"/>
            <a:pathLst>
              <a:path w="8663258" h="6269049">
                <a:moveTo>
                  <a:pt x="0" y="0"/>
                </a:moveTo>
                <a:lnTo>
                  <a:pt x="8663259" y="0"/>
                </a:lnTo>
                <a:lnTo>
                  <a:pt x="8663259" y="6269048"/>
                </a:lnTo>
                <a:lnTo>
                  <a:pt x="0" y="626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33466" y="369433"/>
            <a:ext cx="12534900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Nature &amp; Characteristics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D17F3C-44EE-6C6A-68C9-1673A2A4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85900"/>
            <a:ext cx="10688790" cy="80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86867" y="1131077"/>
            <a:ext cx="986182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4F8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CHALLENGES TO MANAGEMENT</a:t>
            </a:r>
            <a:endParaRPr lang="en-US" sz="3200" b="1" u="none" dirty="0">
              <a:solidFill>
                <a:srgbClr val="F4F8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15750" y="2944350"/>
            <a:ext cx="13596200" cy="2654589"/>
            <a:chOff x="23616" y="1264"/>
            <a:chExt cx="1871635" cy="3539452"/>
          </a:xfrm>
        </p:grpSpPr>
        <p:sp>
          <p:nvSpPr>
            <p:cNvPr id="5" name="AutoShape 5"/>
            <p:cNvSpPr/>
            <p:nvPr/>
          </p:nvSpPr>
          <p:spPr>
            <a:xfrm rot="5419418">
              <a:off x="-1548333" y="1705349"/>
              <a:ext cx="33675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10795035">
              <a:off x="145002" y="1264"/>
              <a:ext cx="17502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3616" y="3333089"/>
              <a:ext cx="204675" cy="207627"/>
            </a:xfrm>
            <a:prstGeom prst="rect">
              <a:avLst/>
            </a:prstGeom>
          </p:spPr>
          <p:txBody>
            <a:bodyPr lIns="86311" tIns="86311" rIns="86311" bIns="86311" rtlCol="0" anchor="ctr"/>
            <a:lstStyle/>
            <a:p>
              <a:pPr algn="ctr">
                <a:lnSpc>
                  <a:spcPts val="103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rot="5400000">
            <a:off x="3297385" y="4145409"/>
            <a:ext cx="2423476" cy="0"/>
          </a:xfrm>
          <a:prstGeom prst="line">
            <a:avLst/>
          </a:prstGeom>
          <a:ln w="4315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6602373" y="2968330"/>
            <a:ext cx="376142" cy="2657881"/>
            <a:chOff x="23617" y="-21578"/>
            <a:chExt cx="204675" cy="1665442"/>
          </a:xfrm>
        </p:grpSpPr>
        <p:sp>
          <p:nvSpPr>
            <p:cNvPr id="16" name="AutoShape 16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3617" y="1436238"/>
              <a:ext cx="204675" cy="20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56101" y="2934619"/>
            <a:ext cx="1388777" cy="2603401"/>
            <a:chOff x="27" y="1264"/>
            <a:chExt cx="1851703" cy="3582606"/>
          </a:xfrm>
        </p:grpSpPr>
        <p:sp>
          <p:nvSpPr>
            <p:cNvPr id="21" name="AutoShape 21"/>
            <p:cNvSpPr/>
            <p:nvPr/>
          </p:nvSpPr>
          <p:spPr>
            <a:xfrm rot="10795035">
              <a:off x="27" y="1264"/>
              <a:ext cx="1750249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21732">
              <a:off x="53534" y="1728190"/>
              <a:ext cx="3413293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647055" y="3376244"/>
              <a:ext cx="204675" cy="20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60860" y="2960515"/>
            <a:ext cx="309243" cy="2526474"/>
            <a:chOff x="23616" y="-21578"/>
            <a:chExt cx="204674" cy="1665441"/>
          </a:xfrm>
        </p:grpSpPr>
        <p:sp>
          <p:nvSpPr>
            <p:cNvPr id="27" name="AutoShape 27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23616" y="1436237"/>
              <a:ext cx="204674" cy="20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3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 rot="5400000">
            <a:off x="10203715" y="4141514"/>
            <a:ext cx="2480314" cy="15681"/>
          </a:xfrm>
          <a:prstGeom prst="line">
            <a:avLst/>
          </a:prstGeom>
          <a:ln w="43155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13777445" y="2979503"/>
            <a:ext cx="203559" cy="2525601"/>
            <a:chOff x="23616" y="-21578"/>
            <a:chExt cx="204675" cy="1665442"/>
          </a:xfrm>
        </p:grpSpPr>
        <p:sp>
          <p:nvSpPr>
            <p:cNvPr id="37" name="AutoShape 37"/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23616" y="1436237"/>
              <a:ext cx="204675" cy="207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3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52832" y="6794514"/>
            <a:ext cx="2917169" cy="905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Innovation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And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Change Management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725497" y="6992743"/>
            <a:ext cx="1917396" cy="42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Modern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Technologies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306485" y="6692334"/>
            <a:ext cx="1917396" cy="6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Social 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Responsibility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125358" y="6843209"/>
            <a:ext cx="1917396" cy="90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Quality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And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Productivity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306789" y="6840372"/>
            <a:ext cx="2421755" cy="60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Employee</a:t>
            </a:r>
          </a:p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Empowerment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84601" y="7010953"/>
            <a:ext cx="2238662" cy="17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Globalization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68999" y="6888997"/>
            <a:ext cx="2220452" cy="603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61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Cultural Diversity</a:t>
            </a:r>
          </a:p>
        </p:txBody>
      </p:sp>
      <p:sp>
        <p:nvSpPr>
          <p:cNvPr id="48" name="Freeform 48"/>
          <p:cNvSpPr/>
          <p:nvPr/>
        </p:nvSpPr>
        <p:spPr>
          <a:xfrm>
            <a:off x="8852005" y="5730632"/>
            <a:ext cx="826357" cy="685125"/>
          </a:xfrm>
          <a:custGeom>
            <a:avLst/>
            <a:gdLst/>
            <a:ahLst/>
            <a:cxnLst/>
            <a:rect l="l" t="t" r="r" b="b"/>
            <a:pathLst>
              <a:path w="826357" h="685125">
                <a:moveTo>
                  <a:pt x="0" y="0"/>
                </a:moveTo>
                <a:lnTo>
                  <a:pt x="826357" y="0"/>
                </a:lnTo>
                <a:lnTo>
                  <a:pt x="826357" y="685125"/>
                </a:lnTo>
                <a:lnTo>
                  <a:pt x="0" y="68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5724960" y="5730632"/>
            <a:ext cx="653964" cy="883736"/>
          </a:xfrm>
          <a:custGeom>
            <a:avLst/>
            <a:gdLst/>
            <a:ahLst/>
            <a:cxnLst/>
            <a:rect l="l" t="t" r="r" b="b"/>
            <a:pathLst>
              <a:path w="653964" h="883736">
                <a:moveTo>
                  <a:pt x="0" y="0"/>
                </a:moveTo>
                <a:lnTo>
                  <a:pt x="653964" y="0"/>
                </a:lnTo>
                <a:lnTo>
                  <a:pt x="653964" y="883736"/>
                </a:lnTo>
                <a:lnTo>
                  <a:pt x="0" y="883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1249212" y="5730632"/>
            <a:ext cx="536908" cy="738248"/>
          </a:xfrm>
          <a:custGeom>
            <a:avLst/>
            <a:gdLst/>
            <a:ahLst/>
            <a:cxnLst/>
            <a:rect l="l" t="t" r="r" b="b"/>
            <a:pathLst>
              <a:path w="536908" h="738248">
                <a:moveTo>
                  <a:pt x="0" y="0"/>
                </a:moveTo>
                <a:lnTo>
                  <a:pt x="536907" y="0"/>
                </a:lnTo>
                <a:lnTo>
                  <a:pt x="536907" y="738248"/>
                </a:lnTo>
                <a:lnTo>
                  <a:pt x="0" y="738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781561" y="5761740"/>
            <a:ext cx="746835" cy="821519"/>
          </a:xfrm>
          <a:custGeom>
            <a:avLst/>
            <a:gdLst/>
            <a:ahLst/>
            <a:cxnLst/>
            <a:rect l="l" t="t" r="r" b="b"/>
            <a:pathLst>
              <a:path w="746835" h="821519">
                <a:moveTo>
                  <a:pt x="0" y="0"/>
                </a:moveTo>
                <a:lnTo>
                  <a:pt x="746835" y="0"/>
                </a:lnTo>
                <a:lnTo>
                  <a:pt x="746835" y="821519"/>
                </a:lnTo>
                <a:lnTo>
                  <a:pt x="0" y="821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4018354" y="5626211"/>
            <a:ext cx="1332114" cy="1087872"/>
          </a:xfrm>
          <a:custGeom>
            <a:avLst/>
            <a:gdLst/>
            <a:ahLst/>
            <a:cxnLst/>
            <a:rect l="l" t="t" r="r" b="b"/>
            <a:pathLst>
              <a:path w="746835" h="839999">
                <a:moveTo>
                  <a:pt x="0" y="0"/>
                </a:moveTo>
                <a:lnTo>
                  <a:pt x="746835" y="0"/>
                </a:lnTo>
                <a:lnTo>
                  <a:pt x="746835" y="839999"/>
                </a:lnTo>
                <a:lnTo>
                  <a:pt x="0" y="83999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3" name="Freeform 53"/>
          <p:cNvSpPr/>
          <p:nvPr/>
        </p:nvSpPr>
        <p:spPr>
          <a:xfrm>
            <a:off x="13570651" y="5642303"/>
            <a:ext cx="617145" cy="914905"/>
          </a:xfrm>
          <a:custGeom>
            <a:avLst/>
            <a:gdLst/>
            <a:ahLst/>
            <a:cxnLst/>
            <a:rect l="l" t="t" r="r" b="b"/>
            <a:pathLst>
              <a:path w="617145" h="914905">
                <a:moveTo>
                  <a:pt x="0" y="0"/>
                </a:moveTo>
                <a:lnTo>
                  <a:pt x="617145" y="0"/>
                </a:lnTo>
                <a:lnTo>
                  <a:pt x="617145" y="914906"/>
                </a:lnTo>
                <a:lnTo>
                  <a:pt x="0" y="914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6420703" y="5721116"/>
            <a:ext cx="746835" cy="902768"/>
          </a:xfrm>
          <a:custGeom>
            <a:avLst/>
            <a:gdLst/>
            <a:ahLst/>
            <a:cxnLst/>
            <a:rect l="l" t="t" r="r" b="b"/>
            <a:pathLst>
              <a:path w="746835" h="902768">
                <a:moveTo>
                  <a:pt x="0" y="0"/>
                </a:moveTo>
                <a:lnTo>
                  <a:pt x="746835" y="0"/>
                </a:lnTo>
                <a:lnTo>
                  <a:pt x="746835" y="902768"/>
                </a:lnTo>
                <a:lnTo>
                  <a:pt x="0" y="90276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E0BB25D8-E24E-E9D3-387B-8D04867A12F6}"/>
              </a:ext>
            </a:extLst>
          </p:cNvPr>
          <p:cNvGrpSpPr/>
          <p:nvPr/>
        </p:nvGrpSpPr>
        <p:grpSpPr>
          <a:xfrm>
            <a:off x="9024007" y="1484309"/>
            <a:ext cx="376142" cy="2928931"/>
            <a:chOff x="23617" y="-21578"/>
            <a:chExt cx="204675" cy="1665442"/>
          </a:xfrm>
        </p:grpSpPr>
        <p:sp>
          <p:nvSpPr>
            <p:cNvPr id="7" name="AutoShape 16">
              <a:extLst>
                <a:ext uri="{FF2B5EF4-FFF2-40B4-BE49-F238E27FC236}">
                  <a16:creationId xmlns:a16="http://schemas.microsoft.com/office/drawing/2014/main" id="{ED869088-16FB-D0B3-4B1B-F98A302EB69A}"/>
                </a:ext>
              </a:extLst>
            </p:cNvPr>
            <p:cNvSpPr/>
            <p:nvPr/>
          </p:nvSpPr>
          <p:spPr>
            <a:xfrm rot="5400000">
              <a:off x="-629706" y="734081"/>
              <a:ext cx="1511318" cy="0"/>
            </a:xfrm>
            <a:prstGeom prst="line">
              <a:avLst/>
            </a:prstGeom>
            <a:ln w="43155" cap="flat">
              <a:solidFill>
                <a:srgbClr val="FFFFF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8" name="TextBox 19">
              <a:extLst>
                <a:ext uri="{FF2B5EF4-FFF2-40B4-BE49-F238E27FC236}">
                  <a16:creationId xmlns:a16="http://schemas.microsoft.com/office/drawing/2014/main" id="{470758EC-BA31-6281-98B5-5BD92FF89389}"/>
                </a:ext>
              </a:extLst>
            </p:cNvPr>
            <p:cNvSpPr txBox="1"/>
            <p:nvPr/>
          </p:nvSpPr>
          <p:spPr>
            <a:xfrm>
              <a:off x="23617" y="1436238"/>
              <a:ext cx="204675" cy="20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3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10722" y="8581229"/>
            <a:ext cx="351024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 u="none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Systems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4" y="8581229"/>
            <a:ext cx="351024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operations</a:t>
            </a:r>
            <a:r>
              <a:rPr lang="en-US" sz="1899" u="none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manager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6389" y="8581229"/>
            <a:ext cx="351024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Project</a:t>
            </a:r>
            <a:r>
              <a:rPr lang="en-US" sz="1899" u="none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Specialist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8938" y="8581229"/>
            <a:ext cx="3510249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9"/>
              </a:lnSpc>
              <a:spcBef>
                <a:spcPct val="0"/>
              </a:spcBef>
            </a:pPr>
            <a:r>
              <a:rPr lang="en-US" sz="1899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Marketing</a:t>
            </a:r>
            <a:r>
              <a:rPr lang="en-US" sz="1899" u="none" dirty="0">
                <a:solidFill>
                  <a:srgbClr val="F53725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8187" y="461165"/>
            <a:ext cx="132207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Concept of Organization</a:t>
            </a:r>
          </a:p>
        </p:txBody>
      </p:sp>
      <p:sp>
        <p:nvSpPr>
          <p:cNvPr id="11" name="Freeform 11"/>
          <p:cNvSpPr/>
          <p:nvPr/>
        </p:nvSpPr>
        <p:spPr>
          <a:xfrm rot="-9893434">
            <a:off x="9485945" y="-4532536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28700" y="5082112"/>
            <a:ext cx="3306133" cy="3229610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20507" b="-33223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228938" y="5082112"/>
            <a:ext cx="3306133" cy="3229610"/>
            <a:chOff x="0" y="0"/>
            <a:chExt cx="4828540" cy="4716780"/>
          </a:xfrm>
        </p:grpSpPr>
        <p:sp>
          <p:nvSpPr>
            <p:cNvPr id="15" name="Freeform 1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96997" t="-94730" r="-125519" b="-301079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429176" y="5082112"/>
            <a:ext cx="3306133" cy="3229610"/>
            <a:chOff x="0" y="0"/>
            <a:chExt cx="4828540" cy="4716780"/>
          </a:xfrm>
        </p:grpSpPr>
        <p:sp>
          <p:nvSpPr>
            <p:cNvPr id="17" name="Freeform 1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114158" t="-65810" r="-65182" b="-263625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629414" y="5082112"/>
            <a:ext cx="3306133" cy="3229610"/>
            <a:chOff x="0" y="0"/>
            <a:chExt cx="4828540" cy="4716780"/>
          </a:xfrm>
        </p:grpSpPr>
        <p:sp>
          <p:nvSpPr>
            <p:cNvPr id="19" name="Freeform 19"/>
            <p:cNvSpPr/>
            <p:nvPr/>
          </p:nvSpPr>
          <p:spPr>
            <a:xfrm flipH="1">
              <a:off x="-769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1417320" y="4662170"/>
                  </a:moveTo>
                  <a:cubicBezTo>
                    <a:pt x="1445260" y="4669790"/>
                    <a:pt x="1466850" y="4679950"/>
                    <a:pt x="1488440" y="4682490"/>
                  </a:cubicBezTo>
                  <a:cubicBezTo>
                    <a:pt x="1610360" y="4692650"/>
                    <a:pt x="1731010" y="4702810"/>
                    <a:pt x="1852930" y="4711700"/>
                  </a:cubicBezTo>
                  <a:cubicBezTo>
                    <a:pt x="1915160" y="4715510"/>
                    <a:pt x="1977390" y="4719320"/>
                    <a:pt x="2039620" y="4720590"/>
                  </a:cubicBezTo>
                  <a:cubicBezTo>
                    <a:pt x="2106930" y="4723130"/>
                    <a:pt x="2174240" y="4726940"/>
                    <a:pt x="2240280" y="4724400"/>
                  </a:cubicBezTo>
                  <a:cubicBezTo>
                    <a:pt x="2303780" y="4723130"/>
                    <a:pt x="2367280" y="4719320"/>
                    <a:pt x="2428240" y="4707890"/>
                  </a:cubicBezTo>
                  <a:cubicBezTo>
                    <a:pt x="2506980" y="4693920"/>
                    <a:pt x="2586990" y="4693920"/>
                    <a:pt x="2664460" y="4681220"/>
                  </a:cubicBezTo>
                  <a:cubicBezTo>
                    <a:pt x="2866390" y="4648200"/>
                    <a:pt x="3072130" y="4657090"/>
                    <a:pt x="3275330" y="4643120"/>
                  </a:cubicBezTo>
                  <a:cubicBezTo>
                    <a:pt x="3389630" y="4635500"/>
                    <a:pt x="3503930" y="4617720"/>
                    <a:pt x="3618230" y="4602480"/>
                  </a:cubicBezTo>
                  <a:cubicBezTo>
                    <a:pt x="3747770" y="4585970"/>
                    <a:pt x="3877310" y="4566920"/>
                    <a:pt x="4008120" y="4549140"/>
                  </a:cubicBezTo>
                  <a:cubicBezTo>
                    <a:pt x="4103370" y="4536440"/>
                    <a:pt x="4199890" y="4523740"/>
                    <a:pt x="4295140" y="4511040"/>
                  </a:cubicBezTo>
                  <a:cubicBezTo>
                    <a:pt x="4297680" y="4511040"/>
                    <a:pt x="4300220" y="4509770"/>
                    <a:pt x="4302760" y="4509770"/>
                  </a:cubicBezTo>
                  <a:cubicBezTo>
                    <a:pt x="4382770" y="4475479"/>
                    <a:pt x="4467860" y="4448810"/>
                    <a:pt x="4541520" y="4404360"/>
                  </a:cubicBezTo>
                  <a:cubicBezTo>
                    <a:pt x="4665980" y="4328160"/>
                    <a:pt x="4719320" y="4206240"/>
                    <a:pt x="4724400" y="4062730"/>
                  </a:cubicBezTo>
                  <a:cubicBezTo>
                    <a:pt x="4725670" y="4013200"/>
                    <a:pt x="4732020" y="3964940"/>
                    <a:pt x="4732020" y="3915410"/>
                  </a:cubicBezTo>
                  <a:cubicBezTo>
                    <a:pt x="4730750" y="3846830"/>
                    <a:pt x="4725670" y="3779520"/>
                    <a:pt x="4721860" y="3712210"/>
                  </a:cubicBezTo>
                  <a:cubicBezTo>
                    <a:pt x="4711700" y="3511550"/>
                    <a:pt x="4706620" y="3310890"/>
                    <a:pt x="4721860" y="3110230"/>
                  </a:cubicBezTo>
                  <a:cubicBezTo>
                    <a:pt x="4735830" y="2929890"/>
                    <a:pt x="4748530" y="2750820"/>
                    <a:pt x="4762500" y="2570480"/>
                  </a:cubicBezTo>
                  <a:cubicBezTo>
                    <a:pt x="4771390" y="2454910"/>
                    <a:pt x="4782820" y="2340610"/>
                    <a:pt x="4790440" y="2225040"/>
                  </a:cubicBezTo>
                  <a:cubicBezTo>
                    <a:pt x="4795520" y="2148840"/>
                    <a:pt x="4794250" y="2071370"/>
                    <a:pt x="4799330" y="1995170"/>
                  </a:cubicBezTo>
                  <a:cubicBezTo>
                    <a:pt x="4801870" y="1951990"/>
                    <a:pt x="4815840" y="1910080"/>
                    <a:pt x="4817110" y="1866900"/>
                  </a:cubicBezTo>
                  <a:cubicBezTo>
                    <a:pt x="4822190" y="1762760"/>
                    <a:pt x="4823460" y="1657350"/>
                    <a:pt x="4826000" y="1551940"/>
                  </a:cubicBezTo>
                  <a:cubicBezTo>
                    <a:pt x="4827270" y="1511300"/>
                    <a:pt x="4833620" y="1470660"/>
                    <a:pt x="4832350" y="1430020"/>
                  </a:cubicBezTo>
                  <a:cubicBezTo>
                    <a:pt x="4831080" y="1366520"/>
                    <a:pt x="4823460" y="1303020"/>
                    <a:pt x="4822190" y="1239520"/>
                  </a:cubicBezTo>
                  <a:cubicBezTo>
                    <a:pt x="4820920" y="1165860"/>
                    <a:pt x="4828540" y="1092200"/>
                    <a:pt x="4826000" y="1019810"/>
                  </a:cubicBezTo>
                  <a:cubicBezTo>
                    <a:pt x="4826000" y="949960"/>
                    <a:pt x="4817110" y="881380"/>
                    <a:pt x="4808220" y="811530"/>
                  </a:cubicBezTo>
                  <a:cubicBezTo>
                    <a:pt x="4805680" y="787400"/>
                    <a:pt x="4787900" y="765810"/>
                    <a:pt x="4782820" y="741680"/>
                  </a:cubicBezTo>
                  <a:cubicBezTo>
                    <a:pt x="4761230" y="622300"/>
                    <a:pt x="4738370" y="502920"/>
                    <a:pt x="4682490" y="392430"/>
                  </a:cubicBezTo>
                  <a:cubicBezTo>
                    <a:pt x="4669790" y="368300"/>
                    <a:pt x="4649470" y="346710"/>
                    <a:pt x="4630420" y="327660"/>
                  </a:cubicBezTo>
                  <a:cubicBezTo>
                    <a:pt x="4624070" y="321310"/>
                    <a:pt x="4608830" y="325120"/>
                    <a:pt x="4605020" y="325120"/>
                  </a:cubicBezTo>
                  <a:cubicBezTo>
                    <a:pt x="4596130" y="308610"/>
                    <a:pt x="4591050" y="292100"/>
                    <a:pt x="4580890" y="284480"/>
                  </a:cubicBezTo>
                  <a:cubicBezTo>
                    <a:pt x="4526280" y="242570"/>
                    <a:pt x="4469130" y="212090"/>
                    <a:pt x="4398010" y="204470"/>
                  </a:cubicBezTo>
                  <a:cubicBezTo>
                    <a:pt x="4344670" y="198120"/>
                    <a:pt x="4292600" y="175260"/>
                    <a:pt x="4239260" y="162560"/>
                  </a:cubicBezTo>
                  <a:cubicBezTo>
                    <a:pt x="4174490" y="147320"/>
                    <a:pt x="4109720" y="129540"/>
                    <a:pt x="4042410" y="120650"/>
                  </a:cubicBezTo>
                  <a:cubicBezTo>
                    <a:pt x="3981450" y="113030"/>
                    <a:pt x="3923030" y="96520"/>
                    <a:pt x="3860800" y="91440"/>
                  </a:cubicBezTo>
                  <a:cubicBezTo>
                    <a:pt x="3797300" y="86360"/>
                    <a:pt x="3733800" y="71120"/>
                    <a:pt x="3669030" y="66040"/>
                  </a:cubicBezTo>
                  <a:cubicBezTo>
                    <a:pt x="3493770" y="53340"/>
                    <a:pt x="3317240" y="44450"/>
                    <a:pt x="3141980" y="34290"/>
                  </a:cubicBezTo>
                  <a:cubicBezTo>
                    <a:pt x="3098800" y="31750"/>
                    <a:pt x="3055620" y="34290"/>
                    <a:pt x="3012440" y="35560"/>
                  </a:cubicBezTo>
                  <a:cubicBezTo>
                    <a:pt x="2990850" y="36830"/>
                    <a:pt x="2969260" y="41910"/>
                    <a:pt x="2946400" y="44450"/>
                  </a:cubicBezTo>
                  <a:cubicBezTo>
                    <a:pt x="2936240" y="45720"/>
                    <a:pt x="2926080" y="41910"/>
                    <a:pt x="2915920" y="41910"/>
                  </a:cubicBezTo>
                  <a:cubicBezTo>
                    <a:pt x="2885440" y="41910"/>
                    <a:pt x="2853690" y="41910"/>
                    <a:pt x="2823210" y="40640"/>
                  </a:cubicBezTo>
                  <a:cubicBezTo>
                    <a:pt x="2764790" y="38100"/>
                    <a:pt x="2705100" y="31750"/>
                    <a:pt x="2646680" y="31750"/>
                  </a:cubicBezTo>
                  <a:cubicBezTo>
                    <a:pt x="2589530" y="31750"/>
                    <a:pt x="2532380" y="35560"/>
                    <a:pt x="2475230" y="38100"/>
                  </a:cubicBezTo>
                  <a:lnTo>
                    <a:pt x="2429510" y="38100"/>
                  </a:lnTo>
                  <a:cubicBezTo>
                    <a:pt x="2359660" y="35560"/>
                    <a:pt x="2291080" y="35560"/>
                    <a:pt x="2221230" y="31750"/>
                  </a:cubicBezTo>
                  <a:cubicBezTo>
                    <a:pt x="2153920" y="27940"/>
                    <a:pt x="2087880" y="19050"/>
                    <a:pt x="2020570" y="15240"/>
                  </a:cubicBezTo>
                  <a:cubicBezTo>
                    <a:pt x="1988820" y="12700"/>
                    <a:pt x="1955800" y="12700"/>
                    <a:pt x="1924050" y="19050"/>
                  </a:cubicBezTo>
                  <a:cubicBezTo>
                    <a:pt x="1875790" y="27940"/>
                    <a:pt x="1830070" y="33020"/>
                    <a:pt x="1781810" y="19050"/>
                  </a:cubicBezTo>
                  <a:cubicBezTo>
                    <a:pt x="1764030" y="13970"/>
                    <a:pt x="1741170" y="22860"/>
                    <a:pt x="1720850" y="25400"/>
                  </a:cubicBezTo>
                  <a:cubicBezTo>
                    <a:pt x="1711960" y="26670"/>
                    <a:pt x="1701800" y="29210"/>
                    <a:pt x="1696720" y="25400"/>
                  </a:cubicBezTo>
                  <a:cubicBezTo>
                    <a:pt x="1662430" y="0"/>
                    <a:pt x="1630680" y="6350"/>
                    <a:pt x="1597660" y="27940"/>
                  </a:cubicBezTo>
                  <a:cubicBezTo>
                    <a:pt x="1593850" y="30480"/>
                    <a:pt x="1583690" y="24130"/>
                    <a:pt x="1576070" y="24130"/>
                  </a:cubicBezTo>
                  <a:cubicBezTo>
                    <a:pt x="1545590" y="24130"/>
                    <a:pt x="1515110" y="24130"/>
                    <a:pt x="1483360" y="25400"/>
                  </a:cubicBezTo>
                  <a:cubicBezTo>
                    <a:pt x="1460500" y="26670"/>
                    <a:pt x="1438910" y="34290"/>
                    <a:pt x="1416050" y="36830"/>
                  </a:cubicBezTo>
                  <a:cubicBezTo>
                    <a:pt x="1366520" y="43180"/>
                    <a:pt x="1315720" y="53340"/>
                    <a:pt x="1264920" y="53340"/>
                  </a:cubicBezTo>
                  <a:cubicBezTo>
                    <a:pt x="1169670" y="54610"/>
                    <a:pt x="1074420" y="58420"/>
                    <a:pt x="980441" y="78740"/>
                  </a:cubicBezTo>
                  <a:cubicBezTo>
                    <a:pt x="892811" y="97790"/>
                    <a:pt x="802641" y="97790"/>
                    <a:pt x="713741" y="113030"/>
                  </a:cubicBezTo>
                  <a:cubicBezTo>
                    <a:pt x="660400" y="121920"/>
                    <a:pt x="605791" y="138430"/>
                    <a:pt x="560070" y="165100"/>
                  </a:cubicBezTo>
                  <a:cubicBezTo>
                    <a:pt x="510541" y="193040"/>
                    <a:pt x="472441" y="238760"/>
                    <a:pt x="427991" y="276860"/>
                  </a:cubicBezTo>
                  <a:cubicBezTo>
                    <a:pt x="411481" y="290830"/>
                    <a:pt x="387350" y="300990"/>
                    <a:pt x="375920" y="318770"/>
                  </a:cubicBezTo>
                  <a:cubicBezTo>
                    <a:pt x="342900" y="367030"/>
                    <a:pt x="313691" y="417830"/>
                    <a:pt x="284480" y="468630"/>
                  </a:cubicBezTo>
                  <a:cubicBezTo>
                    <a:pt x="262890" y="505460"/>
                    <a:pt x="241300" y="543560"/>
                    <a:pt x="224790" y="581660"/>
                  </a:cubicBezTo>
                  <a:cubicBezTo>
                    <a:pt x="207010" y="626110"/>
                    <a:pt x="193040" y="671830"/>
                    <a:pt x="179070" y="718820"/>
                  </a:cubicBezTo>
                  <a:cubicBezTo>
                    <a:pt x="157480" y="792480"/>
                    <a:pt x="132080" y="866140"/>
                    <a:pt x="118110" y="942340"/>
                  </a:cubicBezTo>
                  <a:cubicBezTo>
                    <a:pt x="97790" y="1049020"/>
                    <a:pt x="87630" y="1158240"/>
                    <a:pt x="72390" y="1266190"/>
                  </a:cubicBezTo>
                  <a:cubicBezTo>
                    <a:pt x="67310" y="1301750"/>
                    <a:pt x="60960" y="1337310"/>
                    <a:pt x="58420" y="1372870"/>
                  </a:cubicBezTo>
                  <a:cubicBezTo>
                    <a:pt x="50800" y="1474470"/>
                    <a:pt x="45720" y="1574800"/>
                    <a:pt x="39370" y="1676400"/>
                  </a:cubicBezTo>
                  <a:cubicBezTo>
                    <a:pt x="30480" y="1802130"/>
                    <a:pt x="17780" y="1926590"/>
                    <a:pt x="11430" y="2052320"/>
                  </a:cubicBezTo>
                  <a:cubicBezTo>
                    <a:pt x="5080" y="2172970"/>
                    <a:pt x="0" y="2294890"/>
                    <a:pt x="2540" y="2416810"/>
                  </a:cubicBezTo>
                  <a:cubicBezTo>
                    <a:pt x="6350" y="2620010"/>
                    <a:pt x="16510" y="2821940"/>
                    <a:pt x="26670" y="3025140"/>
                  </a:cubicBezTo>
                  <a:cubicBezTo>
                    <a:pt x="33020" y="3150870"/>
                    <a:pt x="41910" y="3275330"/>
                    <a:pt x="54610" y="3399790"/>
                  </a:cubicBezTo>
                  <a:cubicBezTo>
                    <a:pt x="67310" y="3524250"/>
                    <a:pt x="86360" y="3647440"/>
                    <a:pt x="100330" y="3771900"/>
                  </a:cubicBezTo>
                  <a:cubicBezTo>
                    <a:pt x="110490" y="3858260"/>
                    <a:pt x="113030" y="3944620"/>
                    <a:pt x="124460" y="4029710"/>
                  </a:cubicBezTo>
                  <a:cubicBezTo>
                    <a:pt x="134620" y="4107180"/>
                    <a:pt x="172720" y="4175760"/>
                    <a:pt x="223520" y="4232910"/>
                  </a:cubicBezTo>
                  <a:cubicBezTo>
                    <a:pt x="265430" y="4281170"/>
                    <a:pt x="298450" y="4335780"/>
                    <a:pt x="341630" y="4382770"/>
                  </a:cubicBezTo>
                  <a:cubicBezTo>
                    <a:pt x="379730" y="4424679"/>
                    <a:pt x="421639" y="4466590"/>
                    <a:pt x="487680" y="4467860"/>
                  </a:cubicBezTo>
                  <a:cubicBezTo>
                    <a:pt x="502920" y="4467860"/>
                    <a:pt x="516889" y="4483100"/>
                    <a:pt x="532130" y="4490720"/>
                  </a:cubicBezTo>
                  <a:cubicBezTo>
                    <a:pt x="596900" y="4518660"/>
                    <a:pt x="664209" y="4542790"/>
                    <a:pt x="727709" y="4573270"/>
                  </a:cubicBezTo>
                  <a:cubicBezTo>
                    <a:pt x="844550" y="4629150"/>
                    <a:pt x="970280" y="4638040"/>
                    <a:pt x="1096009" y="4643120"/>
                  </a:cubicBezTo>
                  <a:cubicBezTo>
                    <a:pt x="1144269" y="4645660"/>
                    <a:pt x="1193800" y="4641850"/>
                    <a:pt x="1242059" y="4645660"/>
                  </a:cubicBezTo>
                  <a:cubicBezTo>
                    <a:pt x="1266189" y="4646930"/>
                    <a:pt x="1289050" y="4658360"/>
                    <a:pt x="1311909" y="4663440"/>
                  </a:cubicBezTo>
                  <a:cubicBezTo>
                    <a:pt x="1322069" y="4665980"/>
                    <a:pt x="1332230" y="4664710"/>
                    <a:pt x="1343659" y="4665980"/>
                  </a:cubicBezTo>
                  <a:cubicBezTo>
                    <a:pt x="1358900" y="4667250"/>
                    <a:pt x="1374139" y="4671060"/>
                    <a:pt x="1389380" y="4669790"/>
                  </a:cubicBezTo>
                  <a:cubicBezTo>
                    <a:pt x="1404620" y="4667250"/>
                    <a:pt x="1414780" y="4662170"/>
                    <a:pt x="141732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34919" t="-60246" r="-55767" b="-132899"/>
              </a:stretch>
            </a:blipFill>
          </p:spPr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408187" y="461165"/>
            <a:ext cx="132207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Definition of Organization</a:t>
            </a:r>
          </a:p>
        </p:txBody>
      </p:sp>
      <p:sp>
        <p:nvSpPr>
          <p:cNvPr id="11" name="Freeform 11"/>
          <p:cNvSpPr/>
          <p:nvPr/>
        </p:nvSpPr>
        <p:spPr>
          <a:xfrm rot="-9893434">
            <a:off x="10091397" y="-5675537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9BD0A-F594-FA61-03B6-FD7D54A0E3B4}"/>
              </a:ext>
            </a:extLst>
          </p:cNvPr>
          <p:cNvSpPr txBox="1"/>
          <p:nvPr/>
        </p:nvSpPr>
        <p:spPr>
          <a:xfrm>
            <a:off x="3342002" y="2031857"/>
            <a:ext cx="11212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Chester I. Barnard (1938)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his book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Functions of the Executive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Barnard defined an organization as a "system of consciously coordinated activities or forces of two or more persons." This definition emphasizes the coordinated effort and conscious intention behind forming an organization.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EE44C-783D-F92C-174F-3307F32D1695}"/>
              </a:ext>
            </a:extLst>
          </p:cNvPr>
          <p:cNvSpPr txBox="1"/>
          <p:nvPr/>
        </p:nvSpPr>
        <p:spPr>
          <a:xfrm>
            <a:off x="3342002" y="4520592"/>
            <a:ext cx="11212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Herbert A. Simon (1947):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Administrative Behavior, Simon described an organization as a "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pattern of communications and other relations in a group of human beings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 His definition highlights the importance of communication and relationships within an organization.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520DD2-8B8D-E81E-FA06-8C2B8DF04740}"/>
              </a:ext>
            </a:extLst>
          </p:cNvPr>
          <p:cNvSpPr txBox="1"/>
          <p:nvPr/>
        </p:nvSpPr>
        <p:spPr>
          <a:xfrm>
            <a:off x="3342002" y="7189738"/>
            <a:ext cx="11212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Stephen P. Robbins (1983): Robbins, in his book 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Theory: Structure, Design, and Applications,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defined an organization as "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consciously coordinated social unit, composed of two or more people, that functions on a relatively continuous basis to achieve a common goal or set of goals."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definition focuses on social units, coordination, continuity, and goals.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8: The Ends of Men - Chester Barnard ...">
            <a:extLst>
              <a:ext uri="{FF2B5EF4-FFF2-40B4-BE49-F238E27FC236}">
                <a16:creationId xmlns:a16="http://schemas.microsoft.com/office/drawing/2014/main" id="{0ABC25C6-6A6D-11B7-220F-913A723F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" y="1943101"/>
            <a:ext cx="210978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bert A. Simon | Nobel Prize ...">
            <a:extLst>
              <a:ext uri="{FF2B5EF4-FFF2-40B4-BE49-F238E27FC236}">
                <a16:creationId xmlns:a16="http://schemas.microsoft.com/office/drawing/2014/main" id="{424ABA47-1E59-2FCA-6324-04E8F983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31" y="4518794"/>
            <a:ext cx="2109787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o">
            <a:extLst>
              <a:ext uri="{FF2B5EF4-FFF2-40B4-BE49-F238E27FC236}">
                <a16:creationId xmlns:a16="http://schemas.microsoft.com/office/drawing/2014/main" id="{365F6183-1057-4132-08A4-DE7A3CD8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5" y="7189738"/>
            <a:ext cx="2109787" cy="20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9098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18" name="Freeform 18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8119" y="1977382"/>
            <a:ext cx="9811762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50"/>
              </a:lnSpc>
              <a:spcBef>
                <a:spcPct val="0"/>
              </a:spcBef>
            </a:pPr>
            <a:r>
              <a:rPr lang="en-US" sz="40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Factors influencing an Organization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9BEFA8-5E0F-1506-E495-C11849ACED5D}"/>
              </a:ext>
            </a:extLst>
          </p:cNvPr>
          <p:cNvGrpSpPr/>
          <p:nvPr/>
        </p:nvGrpSpPr>
        <p:grpSpPr>
          <a:xfrm>
            <a:off x="522962" y="4432886"/>
            <a:ext cx="4573014" cy="4709012"/>
            <a:chOff x="1032668" y="4909695"/>
            <a:chExt cx="4573014" cy="4709012"/>
          </a:xfrm>
        </p:grpSpPr>
        <p:grpSp>
          <p:nvGrpSpPr>
            <p:cNvPr id="8" name="Group 8"/>
            <p:cNvGrpSpPr/>
            <p:nvPr/>
          </p:nvGrpSpPr>
          <p:grpSpPr>
            <a:xfrm>
              <a:off x="1846776" y="4909695"/>
              <a:ext cx="2268800" cy="1685968"/>
              <a:chOff x="76200" y="76200"/>
              <a:chExt cx="1249009" cy="92815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512409" y="19155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032668" y="7129385"/>
              <a:ext cx="4389656" cy="458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9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 Extra-Bold"/>
                  <a:ea typeface="Montserrat Extra-Bold"/>
                  <a:cs typeface="Montserrat Extra-Bold"/>
                  <a:sym typeface="Montserrat Extra-Bold"/>
                </a:rPr>
                <a:t>Group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3014323" y="5555995"/>
              <a:ext cx="719567" cy="534411"/>
            </a:xfrm>
            <a:custGeom>
              <a:avLst/>
              <a:gdLst/>
              <a:ahLst/>
              <a:cxnLst/>
              <a:rect l="l" t="t" r="r" b="b"/>
              <a:pathLst>
                <a:path w="516361" h="312633">
                  <a:moveTo>
                    <a:pt x="0" y="0"/>
                  </a:moveTo>
                  <a:lnTo>
                    <a:pt x="516361" y="0"/>
                  </a:lnTo>
                  <a:lnTo>
                    <a:pt x="516361" y="312633"/>
                  </a:lnTo>
                  <a:lnTo>
                    <a:pt x="0" y="312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2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032668" y="7660479"/>
              <a:ext cx="4573014" cy="1958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227"/>
                </a:lnSpc>
              </a:pPr>
              <a:r>
                <a:rPr lang="en-US" sz="1700" u="none" dirty="0">
                  <a:solidFill>
                    <a:srgbClr val="F4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Organization consists of a number of persons who communicate with one another, often over a span of time, and who are few enough so that each person is able to communicate with all the others, not at second-hand, through other people, but face-to-face.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0AA6E5-3B54-895A-5604-A6DB816B020A}"/>
              </a:ext>
            </a:extLst>
          </p:cNvPr>
          <p:cNvGrpSpPr/>
          <p:nvPr/>
        </p:nvGrpSpPr>
        <p:grpSpPr>
          <a:xfrm>
            <a:off x="5047796" y="4697042"/>
            <a:ext cx="4389656" cy="3797374"/>
            <a:chOff x="6096000" y="5232326"/>
            <a:chExt cx="4389656" cy="3797374"/>
          </a:xfrm>
        </p:grpSpPr>
        <p:grpSp>
          <p:nvGrpSpPr>
            <p:cNvPr id="2" name="Group 2"/>
            <p:cNvGrpSpPr/>
            <p:nvPr/>
          </p:nvGrpSpPr>
          <p:grpSpPr>
            <a:xfrm>
              <a:off x="7554595" y="5232326"/>
              <a:ext cx="1476435" cy="1476435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096000" y="7297347"/>
              <a:ext cx="4389656" cy="458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9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 Extra-Bold"/>
                  <a:ea typeface="Montserrat Extra-Bold"/>
                  <a:cs typeface="Montserrat Extra-Bold"/>
                  <a:sym typeface="Montserrat Extra-Bold"/>
                </a:rPr>
                <a:t>Human Resources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614712" y="5543455"/>
              <a:ext cx="1352231" cy="777023"/>
            </a:xfrm>
            <a:custGeom>
              <a:avLst/>
              <a:gdLst/>
              <a:ahLst/>
              <a:cxnLst/>
              <a:rect l="l" t="t" r="r" b="b"/>
              <a:pathLst>
                <a:path w="442864" h="345434">
                  <a:moveTo>
                    <a:pt x="0" y="0"/>
                  </a:moveTo>
                  <a:lnTo>
                    <a:pt x="442864" y="0"/>
                  </a:lnTo>
                  <a:lnTo>
                    <a:pt x="442864" y="345434"/>
                  </a:lnTo>
                  <a:lnTo>
                    <a:pt x="0" y="345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 l="5392" t="7532" r="-5392" b="-43367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510118" y="7917857"/>
              <a:ext cx="3561420" cy="1111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7"/>
                </a:lnSpc>
              </a:pPr>
              <a:r>
                <a:rPr lang="en-US" sz="1700" u="none" dirty="0">
                  <a:solidFill>
                    <a:srgbClr val="F4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Organization is a coordinated unit consisting of at least two people who function to achieve a common goal or set of goals.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46A727-B173-4FE8-3FA5-D90D0B535CC8}"/>
              </a:ext>
            </a:extLst>
          </p:cNvPr>
          <p:cNvGrpSpPr/>
          <p:nvPr/>
        </p:nvGrpSpPr>
        <p:grpSpPr>
          <a:xfrm>
            <a:off x="9070163" y="4642419"/>
            <a:ext cx="4389656" cy="4079502"/>
            <a:chOff x="10744200" y="5219700"/>
            <a:chExt cx="4389656" cy="4079502"/>
          </a:xfrm>
        </p:grpSpPr>
        <p:grpSp>
          <p:nvGrpSpPr>
            <p:cNvPr id="5" name="Group 5"/>
            <p:cNvGrpSpPr/>
            <p:nvPr/>
          </p:nvGrpSpPr>
          <p:grpSpPr>
            <a:xfrm>
              <a:off x="12200811" y="5219700"/>
              <a:ext cx="1476435" cy="147643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0744200" y="7284721"/>
              <a:ext cx="4389656" cy="458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9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 Extra-Bold"/>
                  <a:ea typeface="Montserrat Extra-Bold"/>
                  <a:cs typeface="Montserrat Extra-Bold"/>
                  <a:sym typeface="Montserrat Extra-Bold"/>
                </a:rPr>
                <a:t>Process Manuals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454783" y="5509497"/>
              <a:ext cx="963098" cy="943374"/>
            </a:xfrm>
            <a:custGeom>
              <a:avLst/>
              <a:gdLst/>
              <a:ahLst/>
              <a:cxnLst/>
              <a:rect l="l" t="t" r="r" b="b"/>
              <a:pathLst>
                <a:path w="418409" h="322698">
                  <a:moveTo>
                    <a:pt x="0" y="0"/>
                  </a:moveTo>
                  <a:lnTo>
                    <a:pt x="418408" y="0"/>
                  </a:lnTo>
                  <a:lnTo>
                    <a:pt x="418408" y="322698"/>
                  </a:lnTo>
                  <a:lnTo>
                    <a:pt x="0" y="322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1158318" y="7905231"/>
              <a:ext cx="3561420" cy="1393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7"/>
                </a:lnSpc>
              </a:pPr>
              <a:r>
                <a:rPr lang="en-US" sz="1700" u="none" dirty="0">
                  <a:solidFill>
                    <a:srgbClr val="F4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Organization is a set of structured Framework, Standardized operations, governance and coordination mechanism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7DBE56-6B88-EAF8-FC09-E794811E509C}"/>
              </a:ext>
            </a:extLst>
          </p:cNvPr>
          <p:cNvGrpSpPr/>
          <p:nvPr/>
        </p:nvGrpSpPr>
        <p:grpSpPr>
          <a:xfrm>
            <a:off x="13436822" y="4606410"/>
            <a:ext cx="4546378" cy="4643759"/>
            <a:chOff x="13436822" y="5116365"/>
            <a:chExt cx="4546378" cy="4643759"/>
          </a:xfrm>
        </p:grpSpPr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7E7880C5-BDC6-1D20-47A1-2EE10B7B55A8}"/>
                </a:ext>
              </a:extLst>
            </p:cNvPr>
            <p:cNvGrpSpPr/>
            <p:nvPr/>
          </p:nvGrpSpPr>
          <p:grpSpPr>
            <a:xfrm>
              <a:off x="14893433" y="5116365"/>
              <a:ext cx="1476435" cy="1476435"/>
              <a:chOff x="0" y="0"/>
              <a:chExt cx="812800" cy="812800"/>
            </a:xfrm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D36B27A8-740B-32F3-BC75-9306AEC9FBF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53725"/>
                </a:solidFill>
                <a:prstDash val="solid"/>
                <a:miter/>
              </a:ln>
            </p:spPr>
          </p:sp>
          <p:sp>
            <p:nvSpPr>
              <p:cNvPr id="25" name="TextBox 7">
                <a:extLst>
                  <a:ext uri="{FF2B5EF4-FFF2-40B4-BE49-F238E27FC236}">
                    <a16:creationId xmlns:a16="http://schemas.microsoft.com/office/drawing/2014/main" id="{6E4B501E-3339-7EB5-743D-016998C0337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00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53A68390-BA5B-D146-0929-6A90D7A89C0F}"/>
                </a:ext>
              </a:extLst>
            </p:cNvPr>
            <p:cNvSpPr txBox="1"/>
            <p:nvPr/>
          </p:nvSpPr>
          <p:spPr>
            <a:xfrm>
              <a:off x="13436822" y="7181386"/>
              <a:ext cx="4389656" cy="428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9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 Extra-Bold"/>
                  <a:ea typeface="Montserrat Extra-Bold"/>
                  <a:cs typeface="Montserrat Extra-Bold"/>
                  <a:sym typeface="Montserrat Extra-Bold"/>
                </a:rPr>
                <a:t>Internal and External Factor</a:t>
              </a: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C4D99FA-5BE7-A8D2-3175-210FB9DE555F}"/>
                </a:ext>
              </a:extLst>
            </p:cNvPr>
            <p:cNvSpPr/>
            <p:nvPr/>
          </p:nvSpPr>
          <p:spPr>
            <a:xfrm>
              <a:off x="15147405" y="5406162"/>
              <a:ext cx="963098" cy="943374"/>
            </a:xfrm>
            <a:custGeom>
              <a:avLst/>
              <a:gdLst/>
              <a:ahLst/>
              <a:cxnLst/>
              <a:rect l="l" t="t" r="r" b="b"/>
              <a:pathLst>
                <a:path w="418409" h="322698">
                  <a:moveTo>
                    <a:pt x="0" y="0"/>
                  </a:moveTo>
                  <a:lnTo>
                    <a:pt x="418408" y="0"/>
                  </a:lnTo>
                  <a:lnTo>
                    <a:pt x="418408" y="322698"/>
                  </a:lnTo>
                  <a:lnTo>
                    <a:pt x="0" y="322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7A250181-C5F3-45F5-F004-B21077C0DC8B}"/>
                </a:ext>
              </a:extLst>
            </p:cNvPr>
            <p:cNvSpPr txBox="1"/>
            <p:nvPr/>
          </p:nvSpPr>
          <p:spPr>
            <a:xfrm>
              <a:off x="13459819" y="7801896"/>
              <a:ext cx="4523381" cy="1958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7"/>
                </a:lnSpc>
              </a:pPr>
              <a:r>
                <a:rPr lang="en-US" sz="1700" u="none" dirty="0">
                  <a:solidFill>
                    <a:srgbClr val="F4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 organization interacts with internal factors shaping its capabilities and external factors presenting opportunities and threats. Successful alignment of resources with external demands requires ongoing assessment, strategic planning, and adaptive management.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04800" y="315528"/>
            <a:ext cx="12801600" cy="92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90"/>
              </a:lnSpc>
              <a:spcBef>
                <a:spcPct val="0"/>
              </a:spcBef>
            </a:pPr>
            <a:r>
              <a:rPr lang="en-US" sz="4800" u="none" dirty="0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Management by Objective</a:t>
            </a:r>
          </a:p>
        </p:txBody>
      </p:sp>
      <p:sp>
        <p:nvSpPr>
          <p:cNvPr id="7" name="Freeform 7"/>
          <p:cNvSpPr/>
          <p:nvPr/>
        </p:nvSpPr>
        <p:spPr>
          <a:xfrm rot="1184823">
            <a:off x="10186603" y="-2739029"/>
            <a:ext cx="20881676" cy="7099770"/>
          </a:xfrm>
          <a:custGeom>
            <a:avLst/>
            <a:gdLst/>
            <a:ahLst/>
            <a:cxnLst/>
            <a:rect l="l" t="t" r="r" b="b"/>
            <a:pathLst>
              <a:path w="20881676" h="7099770">
                <a:moveTo>
                  <a:pt x="0" y="0"/>
                </a:moveTo>
                <a:lnTo>
                  <a:pt x="20881677" y="0"/>
                </a:lnTo>
                <a:lnTo>
                  <a:pt x="20881677" y="7099770"/>
                </a:lnTo>
                <a:lnTo>
                  <a:pt x="0" y="7099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 descr="MBO Full Form: Management by Objectives - javaTpoint">
            <a:extLst>
              <a:ext uri="{FF2B5EF4-FFF2-40B4-BE49-F238E27FC236}">
                <a16:creationId xmlns:a16="http://schemas.microsoft.com/office/drawing/2014/main" id="{1D553F65-4ACD-3FD1-ADC3-B907C047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507412"/>
            <a:ext cx="16154400" cy="8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785</Words>
  <Application>Microsoft Office PowerPoint</Application>
  <PresentationFormat>Custom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 Extra-Bold</vt:lpstr>
      <vt:lpstr>Montserrat</vt:lpstr>
      <vt:lpstr>Arial</vt:lpstr>
      <vt:lpstr>Calibri</vt:lpstr>
      <vt:lpstr>Times New Roman</vt:lpstr>
      <vt:lpstr>Garet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Red Elegant Corporate Marketing Plan Presentation</dc:title>
  <dc:creator>Anupam</dc:creator>
  <cp:lastModifiedBy>Joyabrata Acharyya</cp:lastModifiedBy>
  <cp:revision>5</cp:revision>
  <dcterms:created xsi:type="dcterms:W3CDTF">2006-08-16T00:00:00Z</dcterms:created>
  <dcterms:modified xsi:type="dcterms:W3CDTF">2024-09-21T12:03:44Z</dcterms:modified>
  <dc:identifier>DAGMM3tIwJc</dc:identifier>
</cp:coreProperties>
</file>